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54" r:id="rId2"/>
    <p:sldId id="268" r:id="rId3"/>
    <p:sldId id="264" r:id="rId4"/>
    <p:sldId id="269" r:id="rId5"/>
    <p:sldId id="355" r:id="rId6"/>
    <p:sldId id="274" r:id="rId7"/>
    <p:sldId id="275" r:id="rId8"/>
    <p:sldId id="276" r:id="rId9"/>
    <p:sldId id="359" r:id="rId10"/>
    <p:sldId id="277" r:id="rId11"/>
    <p:sldId id="278" r:id="rId12"/>
    <p:sldId id="279" r:id="rId13"/>
    <p:sldId id="280" r:id="rId14"/>
    <p:sldId id="283" r:id="rId15"/>
    <p:sldId id="284" r:id="rId16"/>
    <p:sldId id="285" r:id="rId17"/>
    <p:sldId id="358" r:id="rId18"/>
    <p:sldId id="286" r:id="rId19"/>
    <p:sldId id="356" r:id="rId20"/>
    <p:sldId id="357" r:id="rId21"/>
    <p:sldId id="290" r:id="rId22"/>
    <p:sldId id="291" r:id="rId23"/>
    <p:sldId id="323" r:id="rId2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990000"/>
    <a:srgbClr val="028848"/>
    <a:srgbClr val="FF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8" autoAdjust="0"/>
    <p:restoredTop sz="95226" autoAdjust="0"/>
  </p:normalViewPr>
  <p:slideViewPr>
    <p:cSldViewPr>
      <p:cViewPr varScale="1">
        <p:scale>
          <a:sx n="112" d="100"/>
          <a:sy n="112" d="100"/>
        </p:scale>
        <p:origin x="187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36" d="100"/>
          <a:sy n="36" d="100"/>
        </p:scale>
        <p:origin x="-28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A159294-520A-460D-93E8-EC612C716D9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Amity Business School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2A057A4-81C0-431B-9B80-F6878B3169C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EC5F8D61-89A0-4573-B331-AD454A2907C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108932AE-39B7-4ACC-92AC-0CE2A85FB33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0F9626A-27AC-45E0-A3E5-94FEB7570E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8692C44-4F78-4E9B-8324-2F06EE90F54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Amity Business School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8F340E76-3341-439B-9B31-45C5286F4C7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D3374E36-CE02-46C6-92F7-7452FDDB40E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C8C91A5-96D2-403C-AB33-53765CE465E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5943600"/>
            <a:ext cx="54864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147DD904-B6FC-4478-A8C3-641011D44E2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5CFFC1F7-050F-448D-85D1-DC7700C2F1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1AE8822-BEAC-4CBD-B60C-AFE19D8013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2AB89-6416-4B8D-8775-FA98101CA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A5032-A5CB-4443-8A4A-47D4C1C25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8B50B-7B5F-46A6-92A3-DE6C21B649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86A77-2504-4226-829F-E11BC46CAC3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90933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5476-33F2-4974-A74D-48ACF881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0668F-21D8-4C49-BCAC-D2F4F2CF7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64D39-8479-4281-A1F6-CFDDDCFC5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F5685-63D6-4B99-B889-F525131812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525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F1A5DB-56EC-4DFE-B4EF-69E068FEBC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408176-DB1D-4CA2-BF2D-4A73EA125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E167F-AEB1-4BF2-860F-22F0CB5E1C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37B745-9700-4BA7-A6C3-695E2C2852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6355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B508B-8554-4FCD-9619-C4CB4BDE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4A374-37A5-4DAF-A41B-09C9B4630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287587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37213-DFB7-43B7-AA01-7A6331D4B0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4B9FC-F7FA-4A5F-A68B-9084E75933A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1962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598D-A351-4E13-90C7-5823E8E5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70C79-5BD7-4A65-A6BE-E7589C8F5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490C4-F426-4610-BA9D-B0E06299CE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BBFC6-8509-4D29-8497-A599BFB10EF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358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FB3F5-42E1-47A3-A21E-FB6B83B8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06024-0A4A-4A9D-9FE9-6FBE908CE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EC4AC-DA3E-4AFB-BFCE-FD17481D9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ED24E-F97E-4150-B813-026FAD411C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8A42B-9FA6-4543-AF9C-380CA70490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762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5AD35-94EA-40E2-9769-6DF13B9BB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A11F2-3F60-4CC7-8A7B-B7573A5A5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F48F2-01B7-4DD9-ABBC-F8DAABFE5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7269D5-83F8-45FD-A3AA-0FA829061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99423C-1AAA-4A94-8410-D37E6BA48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88E64-AC69-4682-9C13-4AE8D44F27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C34058-33B8-4ECC-AC0D-5767CD50B0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81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21BDC-1304-4BF3-B346-485EFEBCA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663D41-321D-4647-AE5B-DC88C696FD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D05B2F-A227-4A5D-B773-CDA53A209A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8889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9F7CA8-9CE2-4055-A857-7677067DC4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37B527-40FE-43B6-AD95-3330211853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817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78BC-C1C4-4A72-B55D-27121D621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62973-5350-4743-B0D6-EBD1B55D0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C5B38-3B8F-4C4D-B9FA-D7EFB5BDD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A28F6-6CC6-4DEF-BCFD-1EB3271B0A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9A3A2A-523B-4C34-9AAD-376B93DF8E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9907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271B9-61BD-4288-A396-686B31965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CC32-F318-4399-BB0E-04821322B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AD0DE-B099-46AC-8953-BA8C1AF3E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19ED4-3EE6-4D35-BA0A-20CEAA92D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42EDE0-F372-4963-9F90-0441B914DE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347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8">
            <a:extLst>
              <a:ext uri="{FF2B5EF4-FFF2-40B4-BE49-F238E27FC236}">
                <a16:creationId xmlns:a16="http://schemas.microsoft.com/office/drawing/2014/main" id="{B5C205A5-2743-4AA7-8B40-EF5881452B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65"/>
          <a:stretch>
            <a:fillRect/>
          </a:stretch>
        </p:blipFill>
        <p:spPr bwMode="auto">
          <a:xfrm>
            <a:off x="3175" y="3175"/>
            <a:ext cx="913765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>
            <a:extLst>
              <a:ext uri="{FF2B5EF4-FFF2-40B4-BE49-F238E27FC236}">
                <a16:creationId xmlns:a16="http://schemas.microsoft.com/office/drawing/2014/main" id="{44EA2043-D3D1-4FB6-95E5-3447422486F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99263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00"/>
            </a:lvl1pPr>
          </a:lstStyle>
          <a:p>
            <a:pPr>
              <a:defRPr/>
            </a:pPr>
            <a:r>
              <a:rPr lang="en-US" altLang="en-US"/>
              <a:t>AKJ</a:t>
            </a:r>
          </a:p>
        </p:txBody>
      </p:sp>
      <p:sp>
        <p:nvSpPr>
          <p:cNvPr id="1028" name="Rectangle 8">
            <a:extLst>
              <a:ext uri="{FF2B5EF4-FFF2-40B4-BE49-F238E27FC236}">
                <a16:creationId xmlns:a16="http://schemas.microsoft.com/office/drawing/2014/main" id="{B4B8BFA6-1B01-4E51-8F4C-8C10AEA07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609600"/>
            <a:ext cx="510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600" b="1" dirty="0">
                <a:solidFill>
                  <a:schemeClr val="accent2"/>
                </a:solidFill>
              </a:rPr>
              <a:t>Amity School of Engineering &amp; Technology</a:t>
            </a:r>
          </a:p>
        </p:txBody>
      </p:sp>
      <p:sp>
        <p:nvSpPr>
          <p:cNvPr id="1029" name="Rectangle 10">
            <a:extLst>
              <a:ext uri="{FF2B5EF4-FFF2-40B4-BE49-F238E27FC236}">
                <a16:creationId xmlns:a16="http://schemas.microsoft.com/office/drawing/2014/main" id="{BC43B3D7-3993-4626-9F89-DDAE54C2D6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438400" y="6705600"/>
            <a:ext cx="6705600" cy="152400"/>
          </a:xfrm>
          <a:prstGeom prst="rect">
            <a:avLst/>
          </a:prstGeom>
          <a:solidFill>
            <a:srgbClr val="F1B43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e.ryerson.ca/~courses/coe428/sorting/insertionsort.html" TargetMode="External"/><Relationship Id="rId3" Type="http://schemas.openxmlformats.org/officeDocument/2006/relationships/hyperlink" Target="https://blog.penjee.com/binary-vs-linear-search-animated-gifs/" TargetMode="External"/><Relationship Id="rId7" Type="http://schemas.openxmlformats.org/officeDocument/2006/relationships/hyperlink" Target="https://courses.cs.vt.edu/csonline/Algorithms/Lessons/InsertionCardSort/insertioncardsort.swf" TargetMode="External"/><Relationship Id="rId2" Type="http://schemas.openxmlformats.org/officeDocument/2006/relationships/hyperlink" Target="https://www.cs.usfca.edu/~galles/visualization/Search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e.ryerson.ca/~courses/coe428/sorting/bubblesort.html" TargetMode="External"/><Relationship Id="rId5" Type="http://schemas.openxmlformats.org/officeDocument/2006/relationships/hyperlink" Target="http://www.cs.armstrong.edu/liang/animation/web/BubbleSort.html" TargetMode="External"/><Relationship Id="rId4" Type="http://schemas.openxmlformats.org/officeDocument/2006/relationships/hyperlink" Target="https://www.cs.usfca.edu/~galles/visualization/Algorithms.html" TargetMode="External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ailydesignidea.wordpress.com/2012/02/16/your-next-thank-you-note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67930" y="801866"/>
            <a:ext cx="3979563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1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lgerian" panose="04020705040A02060702" pitchFamily="82" charset="0"/>
              </a:rPr>
              <a:t>Data structures using C</a:t>
            </a: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Module 5 - Lecture I</a:t>
            </a: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Searching &amp; Sorting</a:t>
            </a: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Prepared By</a:t>
            </a: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Ms. Smriti Sehgal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3BB94-84BD-4A90-BE69-CC3B9F7CCA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19447" y="6223702"/>
            <a:ext cx="428046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6F37B527-40FE-43B6-AD95-333021185313}" type="slidenum">
              <a:rPr lang="en-US" altLang="en-US" sz="90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1</a:t>
            </a:fld>
            <a:endParaRPr lang="en-US" altLang="en-US" sz="900">
              <a:solidFill>
                <a:srgbClr val="898989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31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79"/>
    </mc:Choice>
    <mc:Fallback xmlns="">
      <p:transition spd="slow" advTm="1107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55B24815-2FB6-EA47-8CA2-98BA810E265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6200" y="0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600"/>
              <a:t>   Bubble Sort algorithm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42E97EB4-0243-4F4A-9274-985CCCCD708B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52400" y="990600"/>
            <a:ext cx="8839200" cy="556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en-US" altLang="en-US" sz="2400" dirty="0"/>
              <a:t>Bubble sort is a simple sorting algorithm.</a:t>
            </a:r>
          </a:p>
          <a:p>
            <a:pPr algn="just"/>
            <a:r>
              <a:rPr lang="en-US" altLang="en-US" sz="2400" dirty="0"/>
              <a:t>This sorting algorithm is comparison-based algorithm in which each pair of adjacent elements is compared and the elements are swapped if they are not in order.</a:t>
            </a:r>
          </a:p>
          <a:p>
            <a:pPr algn="just"/>
            <a:r>
              <a:rPr lang="en-US" altLang="en-US" sz="2400" dirty="0"/>
              <a:t>This algorithm is not suitable for large data sets as its average and worst case complexity are of </a:t>
            </a:r>
            <a:r>
              <a:rPr lang="en-US" altLang="en-US" sz="2400" dirty="0" err="1"/>
              <a:t>Ο</a:t>
            </a:r>
            <a:r>
              <a:rPr lang="en-US" altLang="en-US" sz="2400" dirty="0"/>
              <a:t>(n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) where </a:t>
            </a:r>
            <a:r>
              <a:rPr lang="en-US" altLang="en-US" sz="2400" b="1" dirty="0"/>
              <a:t>n </a:t>
            </a:r>
            <a:r>
              <a:rPr lang="en-US" altLang="en-US" sz="2400" dirty="0"/>
              <a:t>is the number of items.</a:t>
            </a:r>
          </a:p>
          <a:p>
            <a:pPr algn="just"/>
            <a:r>
              <a:rPr lang="en-US" altLang="en-US" sz="2400" b="1" dirty="0"/>
              <a:t>How Bubble Sort Works?</a:t>
            </a:r>
            <a:endParaRPr lang="en-US" altLang="en-US" sz="2400" dirty="0"/>
          </a:p>
          <a:p>
            <a:pPr algn="just"/>
            <a:r>
              <a:rPr lang="en-US" altLang="en-US" sz="2400" dirty="0"/>
              <a:t>We take an unsorted array for our example. Bubble sort takes </a:t>
            </a:r>
            <a:r>
              <a:rPr lang="en-US" altLang="en-US" sz="2400" dirty="0" err="1"/>
              <a:t>Ο</a:t>
            </a:r>
            <a:r>
              <a:rPr lang="en-US" altLang="en-US" sz="2400" dirty="0"/>
              <a:t>(n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) time so we're keeping it short and precise.</a:t>
            </a:r>
          </a:p>
          <a:p>
            <a:pPr algn="just"/>
            <a:endParaRPr lang="en-US" altLang="en-US" sz="2400" dirty="0"/>
          </a:p>
          <a:p>
            <a:pPr algn="just"/>
            <a:r>
              <a:rPr lang="en-US" altLang="en-US" sz="2400" dirty="0"/>
              <a:t>Bubble sort starts with very first two elements, comparing them to check which one is greater.</a:t>
            </a:r>
          </a:p>
          <a:p>
            <a:endParaRPr lang="en-US" altLang="en-US" sz="2400" dirty="0"/>
          </a:p>
        </p:txBody>
      </p:sp>
      <p:pic>
        <p:nvPicPr>
          <p:cNvPr id="15364" name="Picture 2">
            <a:extLst>
              <a:ext uri="{FF2B5EF4-FFF2-40B4-BE49-F238E27FC236}">
                <a16:creationId xmlns:a16="http://schemas.microsoft.com/office/drawing/2014/main" id="{C206DD81-269F-374A-A85B-0260AFF95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4953000"/>
            <a:ext cx="34671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1199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25E01FD7-F6BE-764E-A101-E9BD0D172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7696200" cy="575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6714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1C1DB446-4673-0F48-896F-B212FBA18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66800"/>
            <a:ext cx="8382000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3598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2ABEF917-DEF9-0841-9B2C-C27551FC5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054100"/>
            <a:ext cx="7221537" cy="565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1306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BF4B8882-B3B8-804B-AB3A-CAFD33F3994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85800" y="914400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4000"/>
              <a:t>Sort this using Bubble Sort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49BE63F-3D5C-884E-BA2B-8523928A69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54225" y="1905000"/>
          <a:ext cx="5108572" cy="558800"/>
        </p:xfrm>
        <a:graphic>
          <a:graphicData uri="http://schemas.openxmlformats.org/drawingml/2006/table">
            <a:tbl>
              <a:tblPr/>
              <a:tblGrid>
                <a:gridCol w="72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8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DC840CE-A7B6-4447-977A-74C7E1351060}"/>
              </a:ext>
            </a:extLst>
          </p:cNvPr>
          <p:cNvGraphicFramePr>
            <a:graphicFrameLocks/>
          </p:cNvGraphicFramePr>
          <p:nvPr/>
        </p:nvGraphicFramePr>
        <p:xfrm>
          <a:off x="2054225" y="2743200"/>
          <a:ext cx="5108572" cy="558800"/>
        </p:xfrm>
        <a:graphic>
          <a:graphicData uri="http://schemas.openxmlformats.org/drawingml/2006/table">
            <a:tbl>
              <a:tblPr/>
              <a:tblGrid>
                <a:gridCol w="72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A7B6BA69-A471-3B40-AC67-0E6A08032AD1}"/>
              </a:ext>
            </a:extLst>
          </p:cNvPr>
          <p:cNvGraphicFramePr>
            <a:graphicFrameLocks/>
          </p:cNvGraphicFramePr>
          <p:nvPr/>
        </p:nvGraphicFramePr>
        <p:xfrm>
          <a:off x="2057400" y="3657600"/>
          <a:ext cx="5108572" cy="558800"/>
        </p:xfrm>
        <a:graphic>
          <a:graphicData uri="http://schemas.openxmlformats.org/drawingml/2006/table">
            <a:tbl>
              <a:tblPr/>
              <a:tblGrid>
                <a:gridCol w="72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3CD33CB3-EAB4-9543-92B6-7F8DB70E9668}"/>
              </a:ext>
            </a:extLst>
          </p:cNvPr>
          <p:cNvGraphicFramePr>
            <a:graphicFrameLocks/>
          </p:cNvGraphicFramePr>
          <p:nvPr/>
        </p:nvGraphicFramePr>
        <p:xfrm>
          <a:off x="2057400" y="4572000"/>
          <a:ext cx="5108572" cy="558800"/>
        </p:xfrm>
        <a:graphic>
          <a:graphicData uri="http://schemas.openxmlformats.org/drawingml/2006/table">
            <a:tbl>
              <a:tblPr/>
              <a:tblGrid>
                <a:gridCol w="72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9105CBC1-2630-EA43-856A-1AF0F28209A5}"/>
              </a:ext>
            </a:extLst>
          </p:cNvPr>
          <p:cNvGraphicFramePr>
            <a:graphicFrameLocks/>
          </p:cNvGraphicFramePr>
          <p:nvPr/>
        </p:nvGraphicFramePr>
        <p:xfrm>
          <a:off x="2057400" y="5562600"/>
          <a:ext cx="5108572" cy="558800"/>
        </p:xfrm>
        <a:graphic>
          <a:graphicData uri="http://schemas.openxmlformats.org/drawingml/2006/table">
            <a:tbl>
              <a:tblPr/>
              <a:tblGrid>
                <a:gridCol w="72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16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50069C0E-F60B-7240-9D4C-7637DDEBF47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065213" y="914400"/>
            <a:ext cx="6707187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4000"/>
              <a:t>Sort this using Bubble Sort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8CB2E7-A7AC-BE4F-BB71-F302968ECBB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54225" y="1905000"/>
          <a:ext cx="5108572" cy="558800"/>
        </p:xfrm>
        <a:graphic>
          <a:graphicData uri="http://schemas.openxmlformats.org/drawingml/2006/table">
            <a:tbl>
              <a:tblPr/>
              <a:tblGrid>
                <a:gridCol w="72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8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A39817EA-F337-5E46-B80F-7D62E85C5C4D}"/>
              </a:ext>
            </a:extLst>
          </p:cNvPr>
          <p:cNvGraphicFramePr>
            <a:graphicFrameLocks/>
          </p:cNvGraphicFramePr>
          <p:nvPr/>
        </p:nvGraphicFramePr>
        <p:xfrm>
          <a:off x="2054225" y="2743200"/>
          <a:ext cx="5108572" cy="558800"/>
        </p:xfrm>
        <a:graphic>
          <a:graphicData uri="http://schemas.openxmlformats.org/drawingml/2006/table">
            <a:tbl>
              <a:tblPr/>
              <a:tblGrid>
                <a:gridCol w="72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8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5E285E8A-C132-5645-A8C8-A9EC04716A48}"/>
              </a:ext>
            </a:extLst>
          </p:cNvPr>
          <p:cNvGraphicFramePr>
            <a:graphicFrameLocks/>
          </p:cNvGraphicFramePr>
          <p:nvPr/>
        </p:nvGraphicFramePr>
        <p:xfrm>
          <a:off x="2057400" y="3657600"/>
          <a:ext cx="5108572" cy="558800"/>
        </p:xfrm>
        <a:graphic>
          <a:graphicData uri="http://schemas.openxmlformats.org/drawingml/2006/table">
            <a:tbl>
              <a:tblPr/>
              <a:tblGrid>
                <a:gridCol w="72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0C969E3E-7134-0046-A7B3-82150F82F71B}"/>
              </a:ext>
            </a:extLst>
          </p:cNvPr>
          <p:cNvGraphicFramePr>
            <a:graphicFrameLocks/>
          </p:cNvGraphicFramePr>
          <p:nvPr/>
        </p:nvGraphicFramePr>
        <p:xfrm>
          <a:off x="2057400" y="4572000"/>
          <a:ext cx="5108572" cy="558800"/>
        </p:xfrm>
        <a:graphic>
          <a:graphicData uri="http://schemas.openxmlformats.org/drawingml/2006/table">
            <a:tbl>
              <a:tblPr/>
              <a:tblGrid>
                <a:gridCol w="72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0B531AAF-E865-1B46-8150-ABDDA6D06C72}"/>
              </a:ext>
            </a:extLst>
          </p:cNvPr>
          <p:cNvGraphicFramePr>
            <a:graphicFrameLocks/>
          </p:cNvGraphicFramePr>
          <p:nvPr/>
        </p:nvGraphicFramePr>
        <p:xfrm>
          <a:off x="2057400" y="5562600"/>
          <a:ext cx="5108572" cy="558800"/>
        </p:xfrm>
        <a:graphic>
          <a:graphicData uri="http://schemas.openxmlformats.org/drawingml/2006/table">
            <a:tbl>
              <a:tblPr/>
              <a:tblGrid>
                <a:gridCol w="72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4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2E157C-888F-2C4B-9756-0D019CF9BDDA}"/>
              </a:ext>
            </a:extLst>
          </p:cNvPr>
          <p:cNvCxnSpPr/>
          <p:nvPr/>
        </p:nvCxnSpPr>
        <p:spPr>
          <a:xfrm rot="5400000" flipH="1" flipV="1">
            <a:off x="6591301" y="3390900"/>
            <a:ext cx="228600" cy="31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5199FD-5C42-0144-8678-5A999CBEAF63}"/>
              </a:ext>
            </a:extLst>
          </p:cNvPr>
          <p:cNvCxnSpPr/>
          <p:nvPr/>
        </p:nvCxnSpPr>
        <p:spPr>
          <a:xfrm rot="5400000" flipH="1" flipV="1">
            <a:off x="5906294" y="4304506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4D24B7-864A-5B40-8FFA-3FAF1C90AE57}"/>
              </a:ext>
            </a:extLst>
          </p:cNvPr>
          <p:cNvCxnSpPr/>
          <p:nvPr/>
        </p:nvCxnSpPr>
        <p:spPr>
          <a:xfrm rot="5400000" flipH="1" flipV="1">
            <a:off x="5372894" y="5295106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593BE5-9904-1144-A9B5-D6C32F896898}"/>
              </a:ext>
            </a:extLst>
          </p:cNvPr>
          <p:cNvCxnSpPr/>
          <p:nvPr/>
        </p:nvCxnSpPr>
        <p:spPr>
          <a:xfrm rot="5400000" flipH="1" flipV="1">
            <a:off x="4610894" y="6285706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76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4CC43F1E-2D03-0B4B-B27D-849478039A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95400" y="990600"/>
            <a:ext cx="6324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4000"/>
              <a:t>Sort this using Bubble Sort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918075E-E09D-1F4A-A017-EBE4A14673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54225" y="1905000"/>
          <a:ext cx="5108572" cy="558800"/>
        </p:xfrm>
        <a:graphic>
          <a:graphicData uri="http://schemas.openxmlformats.org/drawingml/2006/table">
            <a:tbl>
              <a:tblPr/>
              <a:tblGrid>
                <a:gridCol w="72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4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B3515526-932D-D249-91B0-2BA9EC0F705C}"/>
              </a:ext>
            </a:extLst>
          </p:cNvPr>
          <p:cNvGraphicFramePr>
            <a:graphicFrameLocks/>
          </p:cNvGraphicFramePr>
          <p:nvPr/>
        </p:nvGraphicFramePr>
        <p:xfrm>
          <a:off x="2054225" y="3657600"/>
          <a:ext cx="5108572" cy="558800"/>
        </p:xfrm>
        <a:graphic>
          <a:graphicData uri="http://schemas.openxmlformats.org/drawingml/2006/table">
            <a:tbl>
              <a:tblPr/>
              <a:tblGrid>
                <a:gridCol w="72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56E2A48A-9466-C34E-85C7-76142F9FCB52}"/>
              </a:ext>
            </a:extLst>
          </p:cNvPr>
          <p:cNvGraphicFramePr>
            <a:graphicFrameLocks/>
          </p:cNvGraphicFramePr>
          <p:nvPr/>
        </p:nvGraphicFramePr>
        <p:xfrm>
          <a:off x="2057400" y="5257800"/>
          <a:ext cx="5108572" cy="558800"/>
        </p:xfrm>
        <a:graphic>
          <a:graphicData uri="http://schemas.openxmlformats.org/drawingml/2006/table">
            <a:tbl>
              <a:tblPr/>
              <a:tblGrid>
                <a:gridCol w="72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0365BE-29FA-6744-9FB2-679C08341FBA}"/>
              </a:ext>
            </a:extLst>
          </p:cNvPr>
          <p:cNvCxnSpPr/>
          <p:nvPr/>
        </p:nvCxnSpPr>
        <p:spPr>
          <a:xfrm rot="5400000" flipH="1" flipV="1">
            <a:off x="3772694" y="2628106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8DC3D8-651C-E644-A913-E5F3129DF2F8}"/>
              </a:ext>
            </a:extLst>
          </p:cNvPr>
          <p:cNvCxnSpPr/>
          <p:nvPr/>
        </p:nvCxnSpPr>
        <p:spPr>
          <a:xfrm rot="5400000" flipH="1" flipV="1">
            <a:off x="3010694" y="4380706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B1AF23-DAE1-444D-926F-C493CE9DBC0F}"/>
              </a:ext>
            </a:extLst>
          </p:cNvPr>
          <p:cNvCxnSpPr/>
          <p:nvPr/>
        </p:nvCxnSpPr>
        <p:spPr>
          <a:xfrm rot="5400000" flipH="1" flipV="1">
            <a:off x="2324894" y="5980906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07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25F54-B5AC-B040-A9DB-F19F6E3C04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25ED74-6620-B84A-8D70-A527AD9CF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76400"/>
            <a:ext cx="6662201" cy="350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F37539-9DD7-DE48-888B-1339D7221FDB}"/>
              </a:ext>
            </a:extLst>
          </p:cNvPr>
          <p:cNvSpPr txBox="1"/>
          <p:nvPr/>
        </p:nvSpPr>
        <p:spPr>
          <a:xfrm>
            <a:off x="2133600" y="272534"/>
            <a:ext cx="314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Algorithm &amp; 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971089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4C09A66B-C77C-024C-901F-74134EC9609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04800" y="0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Selection Sort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FC9D1C-6D58-1A44-AB5E-116460F50851}"/>
              </a:ext>
            </a:extLst>
          </p:cNvPr>
          <p:cNvSpPr/>
          <p:nvPr/>
        </p:nvSpPr>
        <p:spPr>
          <a:xfrm>
            <a:off x="819150" y="1325563"/>
            <a:ext cx="73723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Roboto"/>
              </a:rPr>
              <a:t>The selection sort algorithm sorts an array by repeatedly finding the minimum element (considering ascending order) from unsorted part and putting it at the beginning. </a:t>
            </a:r>
          </a:p>
          <a:p>
            <a:endParaRPr lang="en-IN" dirty="0">
              <a:latin typeface="Roboto"/>
            </a:endParaRPr>
          </a:p>
          <a:p>
            <a:r>
              <a:rPr lang="en-IN" dirty="0">
                <a:latin typeface="Roboto"/>
              </a:rPr>
              <a:t>The algorithm maintains two subarrays in a given array: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Roboto"/>
              </a:rPr>
              <a:t>The subarray which is already sorted.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Roboto"/>
              </a:rPr>
              <a:t>Remaining subarray which is unsorted.</a:t>
            </a:r>
          </a:p>
          <a:p>
            <a:pPr marL="342900" indent="-342900">
              <a:buAutoNum type="arabicParenR"/>
            </a:pPr>
            <a:endParaRPr lang="en-IN" dirty="0">
              <a:latin typeface="Roboto"/>
            </a:endParaRPr>
          </a:p>
          <a:p>
            <a:pPr marL="342900" indent="-342900">
              <a:buAutoNum type="arabicParenR"/>
            </a:pPr>
            <a:endParaRPr lang="en-IN" dirty="0">
              <a:latin typeface="Roboto"/>
            </a:endParaRPr>
          </a:p>
          <a:p>
            <a:r>
              <a:rPr lang="en-IN" dirty="0">
                <a:latin typeface="Roboto"/>
              </a:rPr>
              <a:t>In every iteration of selection sort, the minimum element from the unsorted subarray is picked and moved to the sorted subarray.</a:t>
            </a:r>
            <a:endParaRPr lang="en-IN" b="0" i="0" dirty="0"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15477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AE80E7-56A2-B44D-AA19-23E9D35214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C65AA3-567C-1848-BB8D-94234FE66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928488"/>
            <a:ext cx="3979863" cy="547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73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84D8F6BF-1957-A149-ADE0-2480BAF8322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28600" y="1143000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Syllabus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4148EF20-210B-3B4C-81D5-0EE064369FCE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en-US" altLang="en-US" b="1"/>
              <a:t>Insertion Sort, Bubble sort, Selection sort,</a:t>
            </a:r>
            <a:r>
              <a:rPr lang="en-US" altLang="en-US"/>
              <a:t> Quick sort,  Merge sort, Heap sort, Partition exchange sort, Shell sort, Sorting on different keys, External sorting. Linear search, Binary search</a:t>
            </a:r>
            <a:r>
              <a:rPr lang="en-US" altLang="en-US" b="1"/>
              <a:t>, </a:t>
            </a:r>
            <a:r>
              <a:rPr lang="en-US" altLang="en-US"/>
              <a:t>Hashing: Hash Functions, Collision Resolution Techniques.</a:t>
            </a:r>
            <a:endParaRPr lang="en-US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385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F0615-26A8-954A-B60F-2DC43D6BAE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D1BE26-AC51-FE4A-A3C1-644DD89C7706}"/>
              </a:ext>
            </a:extLst>
          </p:cNvPr>
          <p:cNvSpPr txBox="1"/>
          <p:nvPr/>
        </p:nvSpPr>
        <p:spPr>
          <a:xfrm>
            <a:off x="2133600" y="272534"/>
            <a:ext cx="314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Algorithm &amp; Time Complexity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5277F6-DA7A-D64A-B793-2ACB1892F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14" y="1295399"/>
            <a:ext cx="6792585" cy="508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41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5A3D72C8-9A25-6B48-B0EB-66BD88A9517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81000" y="0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b="1" dirty="0"/>
              <a:t>Work for you….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54389-8241-0242-B1D5-B41A85363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lvl="1" algn="just">
              <a:defRPr/>
            </a:pPr>
            <a:r>
              <a:rPr lang="en-US" dirty="0"/>
              <a:t>You have been given a pack of cards (Only Spades) numbered 1 to 13 (Ace, 2 to 10,  Jack Queen, King) in random order.  Write a program to sort these cards. Use </a:t>
            </a:r>
            <a:r>
              <a:rPr lang="en-US" b="1" dirty="0"/>
              <a:t>Bubble sort</a:t>
            </a:r>
            <a:r>
              <a:rPr lang="en-US" dirty="0"/>
              <a:t> and print each line of output after every iteration.</a:t>
            </a:r>
          </a:p>
          <a:p>
            <a:pPr lvl="1" algn="just">
              <a:defRPr/>
            </a:pPr>
            <a:r>
              <a:rPr lang="en-US" dirty="0"/>
              <a:t>For the same above problem, Write the program using Insertion sort and print each line of output after every iteration.</a:t>
            </a:r>
          </a:p>
          <a:p>
            <a:pPr lvl="1" algn="just">
              <a:defRPr/>
            </a:pPr>
            <a:r>
              <a:rPr lang="en-US" dirty="0"/>
              <a:t>Compare the number of steps for each sorting technique</a:t>
            </a:r>
          </a:p>
        </p:txBody>
      </p:sp>
    </p:spTree>
    <p:extLst>
      <p:ext uri="{BB962C8B-B14F-4D97-AF65-F5344CB8AC3E}">
        <p14:creationId xmlns:p14="http://schemas.microsoft.com/office/powerpoint/2010/main" val="1168968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EEB59856-0263-274A-9B9F-BDDE0140051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04800" y="914400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Web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6A489-CBAB-944B-A4B4-CCF2B6077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5950"/>
            <a:ext cx="7886700" cy="4351338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>
                <a:hlinkClick r:id="rId2"/>
              </a:rPr>
              <a:t>https://www.cs.usfca.edu/~galles/visualization/Search.html</a:t>
            </a:r>
            <a:r>
              <a:rPr lang="en-US" dirty="0"/>
              <a:t>  (Final) for linear search and binary search</a:t>
            </a:r>
          </a:p>
          <a:p>
            <a:pPr>
              <a:defRPr/>
            </a:pPr>
            <a:r>
              <a:rPr lang="en-US" dirty="0">
                <a:hlinkClick r:id="rId3"/>
              </a:rPr>
              <a:t>https://blog.penjee.com/binary-vs-linear-search-animated-gifs/</a:t>
            </a:r>
            <a:r>
              <a:rPr lang="en-US" dirty="0"/>
              <a:t>  (for linear search and binary search comparisons)</a:t>
            </a:r>
          </a:p>
          <a:p>
            <a:pPr>
              <a:defRPr/>
            </a:pPr>
            <a:r>
              <a:rPr lang="en-US" dirty="0">
                <a:hlinkClick r:id="rId4"/>
              </a:rPr>
              <a:t>https://www.cs.usfca.edu/~galles/visualization/Algorithms.html</a:t>
            </a:r>
            <a:endParaRPr lang="en-US" dirty="0"/>
          </a:p>
          <a:p>
            <a:pPr>
              <a:defRPr/>
            </a:pPr>
            <a:r>
              <a:rPr lang="en-US" dirty="0">
                <a:hlinkClick r:id="rId5"/>
              </a:rPr>
              <a:t>http://www.cs.armstrong.edu/liang/animation/web/BubbleSort.html</a:t>
            </a:r>
            <a:r>
              <a:rPr lang="en-US" dirty="0"/>
              <a:t> (Bubble Sort)</a:t>
            </a:r>
          </a:p>
          <a:p>
            <a:pPr>
              <a:defRPr/>
            </a:pPr>
            <a:r>
              <a:rPr lang="en-US" dirty="0">
                <a:hlinkClick r:id="rId6"/>
              </a:rPr>
              <a:t>http://www.ee.ryerson.ca/~courses/coe428/sorting/bubblesort.html</a:t>
            </a:r>
            <a:r>
              <a:rPr lang="en-US" dirty="0"/>
              <a:t> (</a:t>
            </a:r>
            <a:r>
              <a:rPr lang="en-US" dirty="0" err="1"/>
              <a:t>bUBBLE</a:t>
            </a:r>
            <a:r>
              <a:rPr lang="en-US" dirty="0"/>
              <a:t> SORT)</a:t>
            </a:r>
          </a:p>
          <a:p>
            <a:pPr>
              <a:defRPr/>
            </a:pPr>
            <a:r>
              <a:rPr lang="en-US" dirty="0">
                <a:hlinkClick r:id="rId7"/>
              </a:rPr>
              <a:t>https://courses.cs.vt.edu/csonline/Algorithms/Lessons/InsertionCardSort/insertioncardsort.swf</a:t>
            </a:r>
            <a:r>
              <a:rPr lang="en-US" dirty="0"/>
              <a:t> (Insertion sort final)</a:t>
            </a:r>
          </a:p>
          <a:p>
            <a:pPr>
              <a:defRPr/>
            </a:pPr>
            <a:r>
              <a:rPr lang="en-US" dirty="0">
                <a:hlinkClick r:id="rId8"/>
              </a:rPr>
              <a:t>http://www.ee.ryerson.ca/~courses/coe428/sorting/insertionsort.html</a:t>
            </a:r>
            <a:r>
              <a:rPr lang="en-US" dirty="0"/>
              <a:t> (INSERTION SORT ADDITIONAL)</a:t>
            </a:r>
          </a:p>
        </p:txBody>
      </p:sp>
      <p:pic>
        <p:nvPicPr>
          <p:cNvPr id="29700" name="Picture 3">
            <a:extLst>
              <a:ext uri="{FF2B5EF4-FFF2-40B4-BE49-F238E27FC236}">
                <a16:creationId xmlns:a16="http://schemas.microsoft.com/office/drawing/2014/main" id="{8A0C584F-3486-1245-87FA-E440EBC9CB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138" y="0"/>
            <a:ext cx="2554287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857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5E766A-5517-4C2E-A781-55A4731FB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37B527-40FE-43B6-AD95-333021185313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109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227D94AA-BE87-2948-832B-43E8795C2B6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10540" y="977264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In this session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4EB1C-5E1B-B04D-AA26-27E58BF23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en-US" sz="2400" dirty="0"/>
              <a:t>We will talk about</a:t>
            </a:r>
          </a:p>
          <a:p>
            <a:pPr>
              <a:defRPr/>
            </a:pPr>
            <a:r>
              <a:rPr lang="en-US" altLang="en-US" sz="2400" dirty="0"/>
              <a:t>Insertion sort</a:t>
            </a:r>
          </a:p>
          <a:p>
            <a:pPr>
              <a:defRPr/>
            </a:pPr>
            <a:r>
              <a:rPr lang="en-US" altLang="en-US" sz="2400" dirty="0"/>
              <a:t>Bubble sort</a:t>
            </a:r>
          </a:p>
          <a:p>
            <a:pPr>
              <a:defRPr/>
            </a:pPr>
            <a:r>
              <a:rPr lang="en-US" altLang="en-US" sz="2400" dirty="0"/>
              <a:t>Selection sort</a:t>
            </a:r>
            <a:endParaRPr lang="en-US" sz="2400" dirty="0"/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EA8ADC64-610B-2644-9334-909529346A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438D480-687B-7744-AA16-559591C7D5FD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5078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68351EDA-9C06-A44A-BF10-142BFDC05E4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-76200" y="0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Insertion Sort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141C15-F571-124B-884F-CD723CAD47B1}"/>
              </a:ext>
            </a:extLst>
          </p:cNvPr>
          <p:cNvSpPr/>
          <p:nvPr/>
        </p:nvSpPr>
        <p:spPr>
          <a:xfrm>
            <a:off x="533400" y="1066800"/>
            <a:ext cx="8382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Roboto"/>
              </a:rPr>
              <a:t>Insertion sort is a simple comparison based sorting algorithm that works similar to the way you sort playing cards in your hands.</a:t>
            </a:r>
          </a:p>
          <a:p>
            <a:endParaRPr lang="en-IN" dirty="0">
              <a:latin typeface="Roboto"/>
            </a:endParaRPr>
          </a:p>
          <a:p>
            <a:r>
              <a:rPr lang="en-IN" dirty="0">
                <a:latin typeface="Roboto"/>
              </a:rPr>
              <a:t>The array is virtually split into a sorted and an unsorted part. </a:t>
            </a:r>
          </a:p>
          <a:p>
            <a:endParaRPr lang="en-IN" dirty="0">
              <a:latin typeface="Roboto"/>
            </a:endParaRPr>
          </a:p>
          <a:p>
            <a:r>
              <a:rPr lang="en-IN" dirty="0">
                <a:latin typeface="Roboto"/>
              </a:rPr>
              <a:t>Values from the unsorted part are picked and placed at the correct position in the sorted part.</a:t>
            </a:r>
          </a:p>
          <a:p>
            <a:br>
              <a:rPr lang="en-IN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48D6BF-424C-E447-9101-95D3DB6A5556}"/>
              </a:ext>
            </a:extLst>
          </p:cNvPr>
          <p:cNvSpPr/>
          <p:nvPr/>
        </p:nvSpPr>
        <p:spPr>
          <a:xfrm>
            <a:off x="457200" y="3200400"/>
            <a:ext cx="8458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Roboto"/>
              </a:rPr>
              <a:t>Algorithm</a:t>
            </a:r>
          </a:p>
          <a:p>
            <a:br>
              <a:rPr lang="en-IN" dirty="0"/>
            </a:br>
            <a:r>
              <a:rPr lang="en-IN" dirty="0">
                <a:latin typeface="Roboto"/>
              </a:rPr>
              <a:t>To sort an array of size n in ascending order:</a:t>
            </a:r>
          </a:p>
          <a:p>
            <a:br>
              <a:rPr lang="en-IN" dirty="0"/>
            </a:br>
            <a:r>
              <a:rPr lang="en-IN" dirty="0">
                <a:latin typeface="Roboto"/>
              </a:rPr>
              <a:t>1: Iterate from </a:t>
            </a:r>
            <a:r>
              <a:rPr lang="en-IN" dirty="0" err="1">
                <a:latin typeface="Roboto"/>
              </a:rPr>
              <a:t>arr</a:t>
            </a:r>
            <a:r>
              <a:rPr lang="en-IN" dirty="0">
                <a:latin typeface="Roboto"/>
              </a:rPr>
              <a:t>[1] to </a:t>
            </a:r>
            <a:r>
              <a:rPr lang="en-IN" dirty="0" err="1">
                <a:latin typeface="Roboto"/>
              </a:rPr>
              <a:t>arr</a:t>
            </a:r>
            <a:r>
              <a:rPr lang="en-IN" dirty="0">
                <a:latin typeface="Roboto"/>
              </a:rPr>
              <a:t>[n] over the array.</a:t>
            </a:r>
            <a:br>
              <a:rPr lang="en-IN" dirty="0"/>
            </a:br>
            <a:r>
              <a:rPr lang="en-IN" dirty="0">
                <a:latin typeface="Roboto"/>
              </a:rPr>
              <a:t>2: Compare the current element (key) to its predecessor.</a:t>
            </a:r>
            <a:br>
              <a:rPr lang="en-IN" dirty="0"/>
            </a:br>
            <a:r>
              <a:rPr lang="en-IN" dirty="0">
                <a:latin typeface="Roboto"/>
              </a:rPr>
              <a:t>3: If the key element is smaller than its predecessor, compare it to the elements before. Move the greater elements one position up to make space for the swapped element.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311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91580-AD47-5746-BA70-B74D27018B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8CB26-5B0A-A244-94AD-3C4894925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990599"/>
            <a:ext cx="5410200" cy="546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84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BD61CA88-47A3-5E43-91CE-36B1999EF90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971550"/>
            <a:ext cx="8229600" cy="781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4000"/>
              <a:t>           Sort this using Insertion Sort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95841D9-8461-5443-81C1-B999556350B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54225" y="1905000"/>
          <a:ext cx="5108572" cy="558800"/>
        </p:xfrm>
        <a:graphic>
          <a:graphicData uri="http://schemas.openxmlformats.org/drawingml/2006/table">
            <a:tbl>
              <a:tblPr/>
              <a:tblGrid>
                <a:gridCol w="72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8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598E3ABC-52B0-0F44-92FE-81D9531F9D40}"/>
              </a:ext>
            </a:extLst>
          </p:cNvPr>
          <p:cNvGraphicFramePr>
            <a:graphicFrameLocks/>
          </p:cNvGraphicFramePr>
          <p:nvPr/>
        </p:nvGraphicFramePr>
        <p:xfrm>
          <a:off x="2054225" y="2743200"/>
          <a:ext cx="5108572" cy="558800"/>
        </p:xfrm>
        <a:graphic>
          <a:graphicData uri="http://schemas.openxmlformats.org/drawingml/2006/table">
            <a:tbl>
              <a:tblPr/>
              <a:tblGrid>
                <a:gridCol w="72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9ED253C2-62C1-FA4B-AC2E-890C33B9BAEF}"/>
              </a:ext>
            </a:extLst>
          </p:cNvPr>
          <p:cNvGraphicFramePr>
            <a:graphicFrameLocks/>
          </p:cNvGraphicFramePr>
          <p:nvPr/>
        </p:nvGraphicFramePr>
        <p:xfrm>
          <a:off x="2057400" y="3657600"/>
          <a:ext cx="5108572" cy="558800"/>
        </p:xfrm>
        <a:graphic>
          <a:graphicData uri="http://schemas.openxmlformats.org/drawingml/2006/table">
            <a:tbl>
              <a:tblPr/>
              <a:tblGrid>
                <a:gridCol w="72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3C4DD9E3-214A-CE45-8772-49B302F6FF2B}"/>
              </a:ext>
            </a:extLst>
          </p:cNvPr>
          <p:cNvGraphicFramePr>
            <a:graphicFrameLocks/>
          </p:cNvGraphicFramePr>
          <p:nvPr/>
        </p:nvGraphicFramePr>
        <p:xfrm>
          <a:off x="2057400" y="4572000"/>
          <a:ext cx="5108572" cy="558800"/>
        </p:xfrm>
        <a:graphic>
          <a:graphicData uri="http://schemas.openxmlformats.org/drawingml/2006/table">
            <a:tbl>
              <a:tblPr/>
              <a:tblGrid>
                <a:gridCol w="72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61E0A900-4561-F646-9BBF-96926EA20387}"/>
              </a:ext>
            </a:extLst>
          </p:cNvPr>
          <p:cNvGraphicFramePr>
            <a:graphicFrameLocks/>
          </p:cNvGraphicFramePr>
          <p:nvPr/>
        </p:nvGraphicFramePr>
        <p:xfrm>
          <a:off x="2057400" y="5562600"/>
          <a:ext cx="5108572" cy="558800"/>
        </p:xfrm>
        <a:graphic>
          <a:graphicData uri="http://schemas.openxmlformats.org/drawingml/2006/table">
            <a:tbl>
              <a:tblPr/>
              <a:tblGrid>
                <a:gridCol w="72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303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D1577303-B68D-2C4A-9A1C-032350F9F71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52400" y="971550"/>
            <a:ext cx="8229600" cy="857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4000"/>
              <a:t>Sort this using Insertion Sort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BEDDAB-7D90-D74D-8E5E-7BE71CB75EF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54225" y="1905000"/>
          <a:ext cx="5108572" cy="558800"/>
        </p:xfrm>
        <a:graphic>
          <a:graphicData uri="http://schemas.openxmlformats.org/drawingml/2006/table">
            <a:tbl>
              <a:tblPr/>
              <a:tblGrid>
                <a:gridCol w="72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8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2A9A8550-4D0D-0840-BBDE-A04E7BC6ACCB}"/>
              </a:ext>
            </a:extLst>
          </p:cNvPr>
          <p:cNvGraphicFramePr>
            <a:graphicFrameLocks/>
          </p:cNvGraphicFramePr>
          <p:nvPr/>
        </p:nvGraphicFramePr>
        <p:xfrm>
          <a:off x="2054225" y="2743200"/>
          <a:ext cx="5108572" cy="558800"/>
        </p:xfrm>
        <a:graphic>
          <a:graphicData uri="http://schemas.openxmlformats.org/drawingml/2006/table">
            <a:tbl>
              <a:tblPr/>
              <a:tblGrid>
                <a:gridCol w="72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8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4E42710-097A-694D-964A-9F367F842B6D}"/>
              </a:ext>
            </a:extLst>
          </p:cNvPr>
          <p:cNvGraphicFramePr>
            <a:graphicFrameLocks/>
          </p:cNvGraphicFramePr>
          <p:nvPr/>
        </p:nvGraphicFramePr>
        <p:xfrm>
          <a:off x="2057400" y="3657600"/>
          <a:ext cx="5108572" cy="558800"/>
        </p:xfrm>
        <a:graphic>
          <a:graphicData uri="http://schemas.openxmlformats.org/drawingml/2006/table">
            <a:tbl>
              <a:tblPr/>
              <a:tblGrid>
                <a:gridCol w="72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8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EA003199-486B-9542-AFCA-2BA2A4F462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1141823"/>
              </p:ext>
            </p:extLst>
          </p:nvPr>
        </p:nvGraphicFramePr>
        <p:xfrm>
          <a:off x="2057400" y="4572000"/>
          <a:ext cx="5108572" cy="558800"/>
        </p:xfrm>
        <a:graphic>
          <a:graphicData uri="http://schemas.openxmlformats.org/drawingml/2006/table">
            <a:tbl>
              <a:tblPr/>
              <a:tblGrid>
                <a:gridCol w="72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8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52643967-E4CD-5B43-AB59-005032853C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1086514"/>
              </p:ext>
            </p:extLst>
          </p:nvPr>
        </p:nvGraphicFramePr>
        <p:xfrm>
          <a:off x="2057400" y="5562600"/>
          <a:ext cx="5108572" cy="558800"/>
        </p:xfrm>
        <a:graphic>
          <a:graphicData uri="http://schemas.openxmlformats.org/drawingml/2006/table">
            <a:tbl>
              <a:tblPr/>
              <a:tblGrid>
                <a:gridCol w="72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5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8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31F8C4-57E7-D643-82AE-AFEEA4E24797}"/>
              </a:ext>
            </a:extLst>
          </p:cNvPr>
          <p:cNvCxnSpPr/>
          <p:nvPr/>
        </p:nvCxnSpPr>
        <p:spPr>
          <a:xfrm rot="5400000">
            <a:off x="2401094" y="3009106"/>
            <a:ext cx="8382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F9D00B-F344-B54C-A046-1A9BF4E97D8D}"/>
              </a:ext>
            </a:extLst>
          </p:cNvPr>
          <p:cNvCxnSpPr/>
          <p:nvPr/>
        </p:nvCxnSpPr>
        <p:spPr>
          <a:xfrm rot="5400000">
            <a:off x="3086894" y="3923506"/>
            <a:ext cx="8382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762DE9-A794-9D4B-B56D-C175629E3CC6}"/>
              </a:ext>
            </a:extLst>
          </p:cNvPr>
          <p:cNvCxnSpPr/>
          <p:nvPr/>
        </p:nvCxnSpPr>
        <p:spPr>
          <a:xfrm rot="5400000">
            <a:off x="3086894" y="5828506"/>
            <a:ext cx="8382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C475DA-D54D-2C46-BE16-CE6CACC050DF}"/>
              </a:ext>
            </a:extLst>
          </p:cNvPr>
          <p:cNvCxnSpPr/>
          <p:nvPr/>
        </p:nvCxnSpPr>
        <p:spPr>
          <a:xfrm rot="5400000">
            <a:off x="3086894" y="4837906"/>
            <a:ext cx="8382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12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CE9CC4AB-DB76-3248-8E58-41D9791811B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6200" y="914400"/>
            <a:ext cx="8229600" cy="914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Sort this using Insertion Sort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A0A40A7-8DB5-4746-8D71-137732448F4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54225" y="1905000"/>
          <a:ext cx="5108572" cy="558800"/>
        </p:xfrm>
        <a:graphic>
          <a:graphicData uri="http://schemas.openxmlformats.org/drawingml/2006/table">
            <a:tbl>
              <a:tblPr/>
              <a:tblGrid>
                <a:gridCol w="72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5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8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E1B35C9A-B711-1F48-BD86-9DE908969206}"/>
              </a:ext>
            </a:extLst>
          </p:cNvPr>
          <p:cNvGraphicFramePr>
            <a:graphicFrameLocks/>
          </p:cNvGraphicFramePr>
          <p:nvPr/>
        </p:nvGraphicFramePr>
        <p:xfrm>
          <a:off x="2054225" y="2743200"/>
          <a:ext cx="5108572" cy="558800"/>
        </p:xfrm>
        <a:graphic>
          <a:graphicData uri="http://schemas.openxmlformats.org/drawingml/2006/table">
            <a:tbl>
              <a:tblPr/>
              <a:tblGrid>
                <a:gridCol w="72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4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26D68AA-771B-1545-A074-51920707C6CF}"/>
              </a:ext>
            </a:extLst>
          </p:cNvPr>
          <p:cNvGraphicFramePr>
            <a:graphicFrameLocks/>
          </p:cNvGraphicFramePr>
          <p:nvPr/>
        </p:nvGraphicFramePr>
        <p:xfrm>
          <a:off x="2057400" y="3657600"/>
          <a:ext cx="5108572" cy="558800"/>
        </p:xfrm>
        <a:graphic>
          <a:graphicData uri="http://schemas.openxmlformats.org/drawingml/2006/table">
            <a:tbl>
              <a:tblPr/>
              <a:tblGrid>
                <a:gridCol w="72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4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AA9D5355-0C39-274C-87B1-0AA0550C9F82}"/>
              </a:ext>
            </a:extLst>
          </p:cNvPr>
          <p:cNvGraphicFramePr>
            <a:graphicFrameLocks/>
          </p:cNvGraphicFramePr>
          <p:nvPr/>
        </p:nvGraphicFramePr>
        <p:xfrm>
          <a:off x="2057400" y="4572000"/>
          <a:ext cx="5108572" cy="558800"/>
        </p:xfrm>
        <a:graphic>
          <a:graphicData uri="http://schemas.openxmlformats.org/drawingml/2006/table">
            <a:tbl>
              <a:tblPr/>
              <a:tblGrid>
                <a:gridCol w="72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4 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E883B0C0-0ED6-9A48-950A-FD0C6741B042}"/>
              </a:ext>
            </a:extLst>
          </p:cNvPr>
          <p:cNvGraphicFramePr>
            <a:graphicFrameLocks/>
          </p:cNvGraphicFramePr>
          <p:nvPr/>
        </p:nvGraphicFramePr>
        <p:xfrm>
          <a:off x="2057400" y="5562600"/>
          <a:ext cx="5108572" cy="558800"/>
        </p:xfrm>
        <a:graphic>
          <a:graphicData uri="http://schemas.openxmlformats.org/drawingml/2006/table">
            <a:tbl>
              <a:tblPr/>
              <a:tblGrid>
                <a:gridCol w="72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9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3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1DDD94-3939-2247-813F-4F9A4BEB6B91}"/>
              </a:ext>
            </a:extLst>
          </p:cNvPr>
          <p:cNvCxnSpPr/>
          <p:nvPr/>
        </p:nvCxnSpPr>
        <p:spPr>
          <a:xfrm rot="5400000">
            <a:off x="3848894" y="2170906"/>
            <a:ext cx="8382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3D1BD7-B4E6-A64B-9403-6A2C74875250}"/>
              </a:ext>
            </a:extLst>
          </p:cNvPr>
          <p:cNvCxnSpPr/>
          <p:nvPr/>
        </p:nvCxnSpPr>
        <p:spPr>
          <a:xfrm rot="5400000">
            <a:off x="4609307" y="3009106"/>
            <a:ext cx="8382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BB468-D265-B346-892D-23C2EABE3F68}"/>
              </a:ext>
            </a:extLst>
          </p:cNvPr>
          <p:cNvCxnSpPr/>
          <p:nvPr/>
        </p:nvCxnSpPr>
        <p:spPr>
          <a:xfrm rot="5400000">
            <a:off x="5295107" y="3923506"/>
            <a:ext cx="8382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D03918-6FF2-9145-A01E-4AD97CE3E3A1}"/>
              </a:ext>
            </a:extLst>
          </p:cNvPr>
          <p:cNvCxnSpPr/>
          <p:nvPr/>
        </p:nvCxnSpPr>
        <p:spPr>
          <a:xfrm rot="5400000">
            <a:off x="6057107" y="4837906"/>
            <a:ext cx="8382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AD7012-C9A1-6F4E-9919-0F7265228AB3}"/>
              </a:ext>
            </a:extLst>
          </p:cNvPr>
          <p:cNvCxnSpPr/>
          <p:nvPr/>
        </p:nvCxnSpPr>
        <p:spPr>
          <a:xfrm rot="5400000">
            <a:off x="6744494" y="5828506"/>
            <a:ext cx="8382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E4C070-2B92-8F41-B18F-0750477CB028}"/>
              </a:ext>
            </a:extLst>
          </p:cNvPr>
          <p:cNvSpPr/>
          <p:nvPr/>
        </p:nvSpPr>
        <p:spPr>
          <a:xfrm>
            <a:off x="3048000" y="6273800"/>
            <a:ext cx="2847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boto"/>
              </a:rPr>
              <a:t>Time Complexity:</a:t>
            </a:r>
            <a:r>
              <a:rPr lang="en-IN" dirty="0">
                <a:latin typeface="Roboto"/>
              </a:rPr>
              <a:t> O(n*2)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8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F035B-3964-3749-8549-68B114F364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BD945-27FF-944F-9A80-D9B0A0FA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504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6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927</Words>
  <Application>Microsoft Macintosh PowerPoint</Application>
  <PresentationFormat>On-screen Show (4:3)</PresentationFormat>
  <Paragraphs>267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Algerian</vt:lpstr>
      <vt:lpstr>Arial</vt:lpstr>
      <vt:lpstr>Baskerville Old Face</vt:lpstr>
      <vt:lpstr>Calibri</vt:lpstr>
      <vt:lpstr>Roboto</vt:lpstr>
      <vt:lpstr>Default Design</vt:lpstr>
      <vt:lpstr>PowerPoint Presentation</vt:lpstr>
      <vt:lpstr>Syllabus</vt:lpstr>
      <vt:lpstr>In this session </vt:lpstr>
      <vt:lpstr>Insertion Sort</vt:lpstr>
      <vt:lpstr>PowerPoint Presentation</vt:lpstr>
      <vt:lpstr>           Sort this using Insertion Sort</vt:lpstr>
      <vt:lpstr>Sort this using Insertion Sort</vt:lpstr>
      <vt:lpstr>Sort this using Insertion Sort</vt:lpstr>
      <vt:lpstr>PowerPoint Presentation</vt:lpstr>
      <vt:lpstr>   Bubble Sort algorithm</vt:lpstr>
      <vt:lpstr>PowerPoint Presentation</vt:lpstr>
      <vt:lpstr>PowerPoint Presentation</vt:lpstr>
      <vt:lpstr>PowerPoint Presentation</vt:lpstr>
      <vt:lpstr>Sort this using Bubble Sort</vt:lpstr>
      <vt:lpstr>Sort this using Bubble Sort</vt:lpstr>
      <vt:lpstr>Sort this using Bubble Sort</vt:lpstr>
      <vt:lpstr>PowerPoint Presentation</vt:lpstr>
      <vt:lpstr>Selection Sort</vt:lpstr>
      <vt:lpstr>PowerPoint Presentation</vt:lpstr>
      <vt:lpstr>PowerPoint Presentation</vt:lpstr>
      <vt:lpstr>Work for you….</vt:lpstr>
      <vt:lpstr>Web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Smriti Sehgal</dc:creator>
  <cp:lastModifiedBy>Smriti Sehgal</cp:lastModifiedBy>
  <cp:revision>18</cp:revision>
  <dcterms:created xsi:type="dcterms:W3CDTF">2020-10-07T09:15:04Z</dcterms:created>
  <dcterms:modified xsi:type="dcterms:W3CDTF">2020-10-13T08:39:57Z</dcterms:modified>
</cp:coreProperties>
</file>